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8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73146" autoAdjust="0"/>
  </p:normalViewPr>
  <p:slideViewPr>
    <p:cSldViewPr>
      <p:cViewPr varScale="1">
        <p:scale>
          <a:sx n="34" d="100"/>
          <a:sy n="34" d="100"/>
        </p:scale>
        <p:origin x="72" y="30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hi\Downloads\Reactions%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hi\Downloads\Reactions%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hi\Downloads\Reactions%2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eethi\Downloads\Reactions%2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5'!$B$1:$B$2</c:f>
              <c:strCache>
                <c:ptCount val="2"/>
                <c:pt idx="0">
                  <c:v>Top 5 Categories</c:v>
                </c:pt>
                <c:pt idx="1">
                  <c:v>Total Score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5'!$A$3:$A$7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5'!$B$3:$B$7</c:f>
              <c:numCache>
                <c:formatCode>General</c:formatCode>
                <c:ptCount val="5"/>
                <c:pt idx="0">
                  <c:v>68624</c:v>
                </c:pt>
                <c:pt idx="1">
                  <c:v>65405</c:v>
                </c:pt>
                <c:pt idx="2">
                  <c:v>63138</c:v>
                </c:pt>
                <c:pt idx="3">
                  <c:v>63035</c:v>
                </c:pt>
                <c:pt idx="4">
                  <c:v>61598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72-4DE2-A14A-870B5DBEDCA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541262735"/>
        <c:axId val="541253999"/>
      </c:barChart>
      <c:catAx>
        <c:axId val="541262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253999"/>
        <c:crosses val="autoZero"/>
        <c:auto val="1"/>
        <c:lblAlgn val="ctr"/>
        <c:lblOffset val="100"/>
        <c:noMultiLvlLbl val="0"/>
      </c:catAx>
      <c:valAx>
        <c:axId val="54125399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1262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 .xlsx]Category!PivotTable11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 of Category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Category!$B$3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Category!$A$4:$A$19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Category!$B$4:$B$19</c:f>
              <c:numCache>
                <c:formatCode>General</c:formatCode>
                <c:ptCount val="16"/>
                <c:pt idx="0">
                  <c:v>1738</c:v>
                </c:pt>
                <c:pt idx="1">
                  <c:v>1525</c:v>
                </c:pt>
                <c:pt idx="2">
                  <c:v>1538</c:v>
                </c:pt>
                <c:pt idx="3">
                  <c:v>1227</c:v>
                </c:pt>
                <c:pt idx="4">
                  <c:v>1311</c:v>
                </c:pt>
                <c:pt idx="5">
                  <c:v>1284</c:v>
                </c:pt>
                <c:pt idx="6">
                  <c:v>1556</c:v>
                </c:pt>
                <c:pt idx="7">
                  <c:v>1572</c:v>
                </c:pt>
                <c:pt idx="8">
                  <c:v>1116</c:v>
                </c:pt>
                <c:pt idx="9">
                  <c:v>1646</c:v>
                </c:pt>
                <c:pt idx="10">
                  <c:v>1339</c:v>
                </c:pt>
                <c:pt idx="11">
                  <c:v>1251</c:v>
                </c:pt>
                <c:pt idx="12">
                  <c:v>1557</c:v>
                </c:pt>
                <c:pt idx="13">
                  <c:v>1218</c:v>
                </c:pt>
                <c:pt idx="14">
                  <c:v>1510</c:v>
                </c:pt>
                <c:pt idx="15">
                  <c:v>1146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2E-49F1-993A-243E36B02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9783119"/>
        <c:axId val="669776463"/>
      </c:barChart>
      <c:catAx>
        <c:axId val="66978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776463"/>
        <c:crosses val="autoZero"/>
        <c:auto val="1"/>
        <c:lblAlgn val="ctr"/>
        <c:lblOffset val="100"/>
        <c:noMultiLvlLbl val="0"/>
      </c:catAx>
      <c:valAx>
        <c:axId val="6697764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9783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 .xlsx]Monthly!PivotTable25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Content</a:t>
            </a:r>
            <a:r>
              <a:rPr lang="en-IN" baseline="0"/>
              <a:t> type Count by Monthly wise</a:t>
            </a:r>
            <a:endParaRPr lang="en-IN"/>
          </a:p>
        </c:rich>
      </c:tx>
      <c:layout>
        <c:manualLayout>
          <c:xMode val="edge"/>
          <c:yMode val="edge"/>
          <c:x val="0.29901377952755903"/>
          <c:y val="3.1386701662292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Monthly!$B$3:$B$4</c:f>
              <c:strCache>
                <c:ptCount val="1"/>
                <c:pt idx="0">
                  <c:v>audio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Monthly!$A$5:$A$20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Monthly!$B$5:$B$20</c:f>
              <c:numCache>
                <c:formatCode>General</c:formatCode>
                <c:ptCount val="13"/>
                <c:pt idx="0">
                  <c:v>188</c:v>
                </c:pt>
                <c:pt idx="1">
                  <c:v>442</c:v>
                </c:pt>
                <c:pt idx="2">
                  <c:v>456</c:v>
                </c:pt>
                <c:pt idx="3">
                  <c:v>391</c:v>
                </c:pt>
                <c:pt idx="4">
                  <c:v>427</c:v>
                </c:pt>
                <c:pt idx="5">
                  <c:v>445</c:v>
                </c:pt>
                <c:pt idx="6">
                  <c:v>437</c:v>
                </c:pt>
                <c:pt idx="7">
                  <c:v>482</c:v>
                </c:pt>
                <c:pt idx="8">
                  <c:v>394</c:v>
                </c:pt>
                <c:pt idx="9">
                  <c:v>427</c:v>
                </c:pt>
                <c:pt idx="10">
                  <c:v>407</c:v>
                </c:pt>
                <c:pt idx="11">
                  <c:v>451</c:v>
                </c:pt>
                <c:pt idx="12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0F-48AB-95F3-E20A34BD85FF}"/>
            </c:ext>
          </c:extLst>
        </c:ser>
        <c:ser>
          <c:idx val="1"/>
          <c:order val="1"/>
          <c:tx>
            <c:strRef>
              <c:f>Monthly!$C$3:$C$4</c:f>
              <c:strCache>
                <c:ptCount val="1"/>
                <c:pt idx="0">
                  <c:v>GIF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Monthly!$A$5:$A$20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Monthly!$C$5:$C$20</c:f>
              <c:numCache>
                <c:formatCode>General</c:formatCode>
                <c:ptCount val="13"/>
                <c:pt idx="0">
                  <c:v>202</c:v>
                </c:pt>
                <c:pt idx="1">
                  <c:v>458</c:v>
                </c:pt>
                <c:pt idx="2">
                  <c:v>487</c:v>
                </c:pt>
                <c:pt idx="3">
                  <c:v>442</c:v>
                </c:pt>
                <c:pt idx="4">
                  <c:v>481</c:v>
                </c:pt>
                <c:pt idx="5">
                  <c:v>456</c:v>
                </c:pt>
                <c:pt idx="6">
                  <c:v>454</c:v>
                </c:pt>
                <c:pt idx="7">
                  <c:v>485</c:v>
                </c:pt>
                <c:pt idx="8">
                  <c:v>447</c:v>
                </c:pt>
                <c:pt idx="9">
                  <c:v>468</c:v>
                </c:pt>
                <c:pt idx="10">
                  <c:v>433</c:v>
                </c:pt>
                <c:pt idx="11">
                  <c:v>512</c:v>
                </c:pt>
                <c:pt idx="12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0F-48AB-95F3-E20A34BD85FF}"/>
            </c:ext>
          </c:extLst>
        </c:ser>
        <c:ser>
          <c:idx val="2"/>
          <c:order val="2"/>
          <c:tx>
            <c:strRef>
              <c:f>Monthly!$D$3:$D$4</c:f>
              <c:strCache>
                <c:ptCount val="1"/>
                <c:pt idx="0">
                  <c:v>photo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Monthly!$A$5:$A$20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Monthly!$D$5:$D$20</c:f>
              <c:numCache>
                <c:formatCode>General</c:formatCode>
                <c:ptCount val="13"/>
                <c:pt idx="0">
                  <c:v>223</c:v>
                </c:pt>
                <c:pt idx="1">
                  <c:v>512</c:v>
                </c:pt>
                <c:pt idx="2">
                  <c:v>483</c:v>
                </c:pt>
                <c:pt idx="3">
                  <c:v>509</c:v>
                </c:pt>
                <c:pt idx="4">
                  <c:v>488</c:v>
                </c:pt>
                <c:pt idx="5">
                  <c:v>506</c:v>
                </c:pt>
                <c:pt idx="6">
                  <c:v>530</c:v>
                </c:pt>
                <c:pt idx="7">
                  <c:v>513</c:v>
                </c:pt>
                <c:pt idx="8">
                  <c:v>476</c:v>
                </c:pt>
                <c:pt idx="9">
                  <c:v>496</c:v>
                </c:pt>
                <c:pt idx="10">
                  <c:v>536</c:v>
                </c:pt>
                <c:pt idx="11">
                  <c:v>510</c:v>
                </c:pt>
                <c:pt idx="12">
                  <c:v>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0F-48AB-95F3-E20A34BD85FF}"/>
            </c:ext>
          </c:extLst>
        </c:ser>
        <c:ser>
          <c:idx val="3"/>
          <c:order val="3"/>
          <c:tx>
            <c:strRef>
              <c:f>Monthly!$E$3:$E$4</c:f>
              <c:strCache>
                <c:ptCount val="1"/>
                <c:pt idx="0">
                  <c:v>video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Monthly!$A$5:$A$20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Monthly!$E$5:$E$20</c:f>
              <c:numCache>
                <c:formatCode>General</c:formatCode>
                <c:ptCount val="13"/>
                <c:pt idx="0">
                  <c:v>195</c:v>
                </c:pt>
                <c:pt idx="1">
                  <c:v>472</c:v>
                </c:pt>
                <c:pt idx="2">
                  <c:v>519</c:v>
                </c:pt>
                <c:pt idx="3">
                  <c:v>520</c:v>
                </c:pt>
                <c:pt idx="4">
                  <c:v>493</c:v>
                </c:pt>
                <c:pt idx="5">
                  <c:v>459</c:v>
                </c:pt>
                <c:pt idx="6">
                  <c:v>520</c:v>
                </c:pt>
                <c:pt idx="7">
                  <c:v>469</c:v>
                </c:pt>
                <c:pt idx="8">
                  <c:v>433</c:v>
                </c:pt>
                <c:pt idx="9">
                  <c:v>466</c:v>
                </c:pt>
                <c:pt idx="10">
                  <c:v>425</c:v>
                </c:pt>
                <c:pt idx="11">
                  <c:v>481</c:v>
                </c:pt>
                <c:pt idx="12">
                  <c:v>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0F-48AB-95F3-E20A34BD85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73756095"/>
        <c:axId val="673760671"/>
      </c:barChart>
      <c:catAx>
        <c:axId val="673756095"/>
        <c:scaling>
          <c:orientation val="minMax"/>
        </c:scaling>
        <c:delete val="0"/>
        <c:axPos val="l"/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760671"/>
        <c:crosses val="autoZero"/>
        <c:auto val="1"/>
        <c:lblAlgn val="ctr"/>
        <c:lblOffset val="100"/>
        <c:noMultiLvlLbl val="0"/>
      </c:catAx>
      <c:valAx>
        <c:axId val="6737606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756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 .xlsx]Type!PivotTable18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 of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Type!$B$3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Type!$A$4:$A$19</c:f>
              <c:strCache>
                <c:ptCount val="16"/>
                <c:pt idx="0">
                  <c:v>adore</c:v>
                </c:pt>
                <c:pt idx="1">
                  <c:v>cherish</c:v>
                </c:pt>
                <c:pt idx="2">
                  <c:v>disgust</c:v>
                </c:pt>
                <c:pt idx="3">
                  <c:v>dislike</c:v>
                </c:pt>
                <c:pt idx="4">
                  <c:v>hate</c:v>
                </c:pt>
                <c:pt idx="5">
                  <c:v>heart</c:v>
                </c:pt>
                <c:pt idx="6">
                  <c:v>indifferent</c:v>
                </c:pt>
                <c:pt idx="7">
                  <c:v>interested</c:v>
                </c:pt>
                <c:pt idx="8">
                  <c:v>intrigued</c:v>
                </c:pt>
                <c:pt idx="9">
                  <c:v>like</c:v>
                </c:pt>
                <c:pt idx="10">
                  <c:v>love</c:v>
                </c:pt>
                <c:pt idx="11">
                  <c:v>peeking</c:v>
                </c:pt>
                <c:pt idx="12">
                  <c:v>scared</c:v>
                </c:pt>
                <c:pt idx="13">
                  <c:v>super love</c:v>
                </c:pt>
                <c:pt idx="14">
                  <c:v>want</c:v>
                </c:pt>
                <c:pt idx="15">
                  <c:v>worried</c:v>
                </c:pt>
              </c:strCache>
            </c:strRef>
          </c:cat>
          <c:val>
            <c:numRef>
              <c:f>Type!$B$4:$B$19</c:f>
              <c:numCache>
                <c:formatCode>General</c:formatCode>
                <c:ptCount val="16"/>
                <c:pt idx="0">
                  <c:v>1427</c:v>
                </c:pt>
                <c:pt idx="1">
                  <c:v>1380</c:v>
                </c:pt>
                <c:pt idx="2">
                  <c:v>1406</c:v>
                </c:pt>
                <c:pt idx="3">
                  <c:v>1396</c:v>
                </c:pt>
                <c:pt idx="4">
                  <c:v>1420</c:v>
                </c:pt>
                <c:pt idx="5">
                  <c:v>1497</c:v>
                </c:pt>
                <c:pt idx="6">
                  <c:v>1385</c:v>
                </c:pt>
                <c:pt idx="7">
                  <c:v>1425</c:v>
                </c:pt>
                <c:pt idx="8">
                  <c:v>1354</c:v>
                </c:pt>
                <c:pt idx="9">
                  <c:v>1391</c:v>
                </c:pt>
                <c:pt idx="10">
                  <c:v>1411</c:v>
                </c:pt>
                <c:pt idx="11">
                  <c:v>1438</c:v>
                </c:pt>
                <c:pt idx="12">
                  <c:v>1436</c:v>
                </c:pt>
                <c:pt idx="13">
                  <c:v>1393</c:v>
                </c:pt>
                <c:pt idx="14">
                  <c:v>1396</c:v>
                </c:pt>
                <c:pt idx="15">
                  <c:v>1379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A6-416F-B51C-3A1F34871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6751983"/>
        <c:axId val="666752399"/>
      </c:barChart>
      <c:catAx>
        <c:axId val="666751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752399"/>
        <c:crosses val="autoZero"/>
        <c:auto val="1"/>
        <c:lblAlgn val="ctr"/>
        <c:lblOffset val="100"/>
        <c:noMultiLvlLbl val="0"/>
      </c:catAx>
      <c:valAx>
        <c:axId val="666752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67519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97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6336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58E5FC3-9C51-47EF-A5AC-DAD6E5F1A7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047330"/>
              </p:ext>
            </p:extLst>
          </p:nvPr>
        </p:nvGraphicFramePr>
        <p:xfrm>
          <a:off x="4772952" y="2045035"/>
          <a:ext cx="11677685" cy="5652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1043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CE3E0DB1-7D81-43A8-9A39-5B5397E2B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104726"/>
              </p:ext>
            </p:extLst>
          </p:nvPr>
        </p:nvGraphicFramePr>
        <p:xfrm>
          <a:off x="4879649" y="2028609"/>
          <a:ext cx="10744200" cy="5498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818713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2A3DEE8-2CAF-4B66-B87C-08800FDFF995}"/>
              </a:ext>
            </a:extLst>
          </p:cNvPr>
          <p:cNvSpPr txBox="1"/>
          <p:nvPr/>
        </p:nvSpPr>
        <p:spPr>
          <a:xfrm>
            <a:off x="11049000" y="1333500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ANALYSIS</a:t>
            </a:r>
          </a:p>
          <a:p>
            <a:r>
              <a:rPr lang="en-IN" dirty="0"/>
              <a:t>Animals and Science are the two most popular categories of content, showing that people are more into “real-life” and factual content the most.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D3B50E-EF3F-46FC-A2DE-974D53D52C50}"/>
              </a:ext>
            </a:extLst>
          </p:cNvPr>
          <p:cNvSpPr txBox="1"/>
          <p:nvPr/>
        </p:nvSpPr>
        <p:spPr>
          <a:xfrm>
            <a:off x="11071860" y="4414404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INSIGHTS</a:t>
            </a:r>
          </a:p>
          <a:p>
            <a:r>
              <a:rPr lang="en-IN" dirty="0"/>
              <a:t>Food is a common theme with top 5 categories with “Healthy Eating” ranking the highest.  With also indicates that the audience with your user base. You could campaign and work with Healthy eating brands to boost user engagement.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C8AC4-E2C9-467D-A036-042B92AD6F2A}"/>
              </a:ext>
            </a:extLst>
          </p:cNvPr>
          <p:cNvSpPr txBox="1"/>
          <p:nvPr/>
        </p:nvSpPr>
        <p:spPr>
          <a:xfrm>
            <a:off x="11071860" y="7453453"/>
            <a:ext cx="693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NEXT STEP</a:t>
            </a:r>
          </a:p>
          <a:p>
            <a:r>
              <a:rPr lang="en-IN" dirty="0"/>
              <a:t>This ad-hoc analysis id insightful, but it’s time to take this analysis into large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 dirty="0" err="1"/>
              <a:t>zsd</a:t>
            </a:r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D9064F-FD9E-4894-B41F-2C688FBC9E06}"/>
              </a:ext>
            </a:extLst>
          </p:cNvPr>
          <p:cNvSpPr txBox="1"/>
          <p:nvPr/>
        </p:nvSpPr>
        <p:spPr>
          <a:xfrm>
            <a:off x="8915400" y="3086100"/>
            <a:ext cx="5486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Social Buzz is a Fast growing technology unicorn that need to adapt quickly to it’s global scale.</a:t>
            </a:r>
          </a:p>
          <a:p>
            <a:r>
              <a:rPr lang="en-GB" dirty="0"/>
              <a:t>Accenture had began a 3 month POC focusing on these tasks:</a:t>
            </a:r>
          </a:p>
          <a:p>
            <a:r>
              <a:rPr lang="en-GB" dirty="0"/>
              <a:t>- An audit of their big data practice </a:t>
            </a:r>
          </a:p>
          <a:p>
            <a:r>
              <a:rPr lang="en-GB" dirty="0"/>
              <a:t>- Recommendations for a successful IPO </a:t>
            </a:r>
          </a:p>
          <a:p>
            <a:r>
              <a:rPr lang="en-GB" dirty="0"/>
              <a:t>- An analysis of their content categories that highlights the top 5 categories with the largest aggregate popularity 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86842" y="266489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19F42-54E4-4C62-984E-03C1BF032290}"/>
              </a:ext>
            </a:extLst>
          </p:cNvPr>
          <p:cNvSpPr txBox="1"/>
          <p:nvPr/>
        </p:nvSpPr>
        <p:spPr>
          <a:xfrm>
            <a:off x="643519" y="1840860"/>
            <a:ext cx="8574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over 100,000 pieces of content, ranging from text, images, videos and GIFs are posted.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36,500,000 pieces of content per year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Analysis to find Social Buzz’s the top 5 most popular categories of content.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2043124" y="7762396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628842" y="7542522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31345" y="4597574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24767" y="4355543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FCD230-A9CF-412B-B209-FDDEDD947314}"/>
              </a:ext>
            </a:extLst>
          </p:cNvPr>
          <p:cNvSpPr txBox="1"/>
          <p:nvPr/>
        </p:nvSpPr>
        <p:spPr>
          <a:xfrm>
            <a:off x="13910934" y="1485900"/>
            <a:ext cx="36150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Marcus </a:t>
            </a:r>
            <a:r>
              <a:rPr lang="en-GB" sz="2000" b="1" dirty="0" err="1"/>
              <a:t>Rompton</a:t>
            </a:r>
            <a:endParaRPr lang="en-GB" b="1" dirty="0"/>
          </a:p>
          <a:p>
            <a:r>
              <a:rPr lang="en-GB" dirty="0"/>
              <a:t>Senior Principle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C442553-D59B-4AA9-A5AF-F01159756D15}"/>
              </a:ext>
            </a:extLst>
          </p:cNvPr>
          <p:cNvSpPr txBox="1"/>
          <p:nvPr/>
        </p:nvSpPr>
        <p:spPr>
          <a:xfrm>
            <a:off x="14166211" y="8005771"/>
            <a:ext cx="36150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Preethi</a:t>
            </a:r>
          </a:p>
          <a:p>
            <a:r>
              <a:rPr lang="en-GB" dirty="0"/>
              <a:t>Data Analyst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2A86AF-E331-43C9-AB9B-51B0E9790E7A}"/>
              </a:ext>
            </a:extLst>
          </p:cNvPr>
          <p:cNvSpPr txBox="1"/>
          <p:nvPr/>
        </p:nvSpPr>
        <p:spPr>
          <a:xfrm>
            <a:off x="13892954" y="5002094"/>
            <a:ext cx="36150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Andrew Fleming</a:t>
            </a:r>
          </a:p>
          <a:p>
            <a:r>
              <a:rPr lang="en-GB" dirty="0"/>
              <a:t>Chief Technical Architect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8B728-0D69-465C-8B0B-85074CF82877}"/>
              </a:ext>
            </a:extLst>
          </p:cNvPr>
          <p:cNvSpPr txBox="1"/>
          <p:nvPr/>
        </p:nvSpPr>
        <p:spPr>
          <a:xfrm>
            <a:off x="3805365" y="1590686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Understanding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BD633-AA21-4F80-8C5F-6B4BC29342A0}"/>
              </a:ext>
            </a:extLst>
          </p:cNvPr>
          <p:cNvSpPr txBox="1"/>
          <p:nvPr/>
        </p:nvSpPr>
        <p:spPr>
          <a:xfrm>
            <a:off x="5641421" y="2997563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Cleaning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03F2AB-A0E0-4292-9225-4760682349DE}"/>
              </a:ext>
            </a:extLst>
          </p:cNvPr>
          <p:cNvSpPr txBox="1"/>
          <p:nvPr/>
        </p:nvSpPr>
        <p:spPr>
          <a:xfrm>
            <a:off x="7469080" y="4649999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Modelling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E97689-7D53-4B9E-A354-1882284D2C80}"/>
              </a:ext>
            </a:extLst>
          </p:cNvPr>
          <p:cNvSpPr txBox="1"/>
          <p:nvPr/>
        </p:nvSpPr>
        <p:spPr>
          <a:xfrm>
            <a:off x="9324443" y="649514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Analysis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E75375-88A4-46E9-B30F-7C4B302E0F9F}"/>
              </a:ext>
            </a:extLst>
          </p:cNvPr>
          <p:cNvSpPr txBox="1"/>
          <p:nvPr/>
        </p:nvSpPr>
        <p:spPr>
          <a:xfrm>
            <a:off x="11228692" y="799911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Uncover Insights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B0211F-2169-4A0A-B62F-BA6B27AF574A}"/>
              </a:ext>
            </a:extLst>
          </p:cNvPr>
          <p:cNvSpPr txBox="1"/>
          <p:nvPr/>
        </p:nvSpPr>
        <p:spPr>
          <a:xfrm>
            <a:off x="1905000" y="2857500"/>
            <a:ext cx="31943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solidFill>
                  <a:srgbClr val="A100FF"/>
                </a:solidFill>
              </a:rPr>
              <a:t>16</a:t>
            </a:r>
            <a:r>
              <a:rPr lang="en-IN" sz="13800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IN" sz="44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56316F-C66A-47C7-8C67-12F5DA3FFEF1}"/>
              </a:ext>
            </a:extLst>
          </p:cNvPr>
          <p:cNvSpPr txBox="1"/>
          <p:nvPr/>
        </p:nvSpPr>
        <p:spPr>
          <a:xfrm>
            <a:off x="7101439" y="2857500"/>
            <a:ext cx="347225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solidFill>
                  <a:srgbClr val="A100FF"/>
                </a:solidFill>
              </a:rPr>
              <a:t>1738</a:t>
            </a:r>
            <a:r>
              <a:rPr lang="en-IN" sz="13800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IN" sz="4400" dirty="0"/>
              <a:t>UNIQUE CATEGORIES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B8D2E-A576-44AC-95C8-437DFCE4CA10}"/>
              </a:ext>
            </a:extLst>
          </p:cNvPr>
          <p:cNvSpPr txBox="1"/>
          <p:nvPr/>
        </p:nvSpPr>
        <p:spPr>
          <a:xfrm>
            <a:off x="12407607" y="2857500"/>
            <a:ext cx="3194377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dirty="0">
                <a:solidFill>
                  <a:srgbClr val="A100FF"/>
                </a:solidFill>
              </a:rPr>
              <a:t>May</a:t>
            </a:r>
            <a:r>
              <a:rPr lang="en-IN" sz="13800" dirty="0">
                <a:solidFill>
                  <a:srgbClr val="A100FF"/>
                </a:solidFill>
              </a:rPr>
              <a:t> </a:t>
            </a:r>
          </a:p>
          <a:p>
            <a:pPr algn="ctr"/>
            <a:r>
              <a:rPr lang="en-IN" sz="4400" dirty="0"/>
              <a:t>Month with 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3168BD9-A291-4FDC-8BBD-424D7BC2F2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072320"/>
              </p:ext>
            </p:extLst>
          </p:nvPr>
        </p:nvGraphicFramePr>
        <p:xfrm>
          <a:off x="5886477" y="2390865"/>
          <a:ext cx="8760151" cy="5505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2915AC4-2D58-47AA-8B6C-D5B30035B2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417776"/>
              </p:ext>
            </p:extLst>
          </p:nvPr>
        </p:nvGraphicFramePr>
        <p:xfrm>
          <a:off x="4524919" y="1866901"/>
          <a:ext cx="10562681" cy="6014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332</Words>
  <Application>Microsoft Office PowerPoint</Application>
  <PresentationFormat>Custom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preethi .s</cp:lastModifiedBy>
  <cp:revision>12</cp:revision>
  <dcterms:created xsi:type="dcterms:W3CDTF">2006-08-16T00:00:00Z</dcterms:created>
  <dcterms:modified xsi:type="dcterms:W3CDTF">2025-04-20T17:57:23Z</dcterms:modified>
  <dc:identifier>DAEhDyfaYKE</dc:identifier>
</cp:coreProperties>
</file>